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h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005840"/>
            <a:ext cx="5212080" cy="29090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914400"/>
            <a:ext cx="530352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5600">
                <a:solidFill>
                  <a:srgbClr val="10B981"/>
                </a:solidFill>
              </a:rPr>
              <a:t>XonaDosh</a:t>
            </a:r>
          </a:p>
          <a:p>
            <a:pPr>
              <a:spcBef>
                <a:spcPts val="400"/>
              </a:spcBef>
            </a:pPr>
            <a:r>
              <a:rPr b="1" sz="2200">
                <a:solidFill>
                  <a:srgbClr val="FFFFFF"/>
                </a:solidFill>
              </a:rPr>
              <a:t>Talabalar uchun Uy va Xonadosh Ilovasi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A7F3D0"/>
                </a:solidFill>
              </a:rPr>
              <a:t>1. Universitet yonidan uy topish (0% makler)
2. 95% mos xonadosh tanlash
3. Uydagi navbatchilik va bozorlikni boshqarish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4846320"/>
            <a:ext cx="106984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182880"/>
          <a:lstStyle/>
          <a:p>
            <a:pPr algn="ctr"/>
            <a:r>
              <a:rPr b="1" sz="2000">
                <a:solidFill>
                  <a:srgbClr val="F59E0B"/>
                </a:solidFill>
              </a:rPr>
              <a:t>INVESTITSIYA SO'ROVI: $50,000 (10% ULUSH  ·  $500,000 BAHOLASH)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Loyiha holati: Relizga tayyor  •  iOS, Android, Web ishlab turibdi  •  honadosh.uz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BOZOR MUAMMOSI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1.3 Million Talaba Har Yili Qanday Qiynaladi?</a:t>
            </a:r>
          </a:p>
          <a:p>
            <a:r>
              <a:rPr sz="1400">
                <a:solidFill>
                  <a:srgbClr val="94A3B8"/>
                </a:solidFill>
              </a:rPr>
              <a:t>Avgust-Sentyabr oylarida yuz minglab talabalar sarson bo'ladi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pic>
        <p:nvPicPr>
          <p:cNvPr id="6" name="Picture 5" descr="proble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737360"/>
            <a:ext cx="4754880" cy="265388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760720" y="1737360"/>
            <a:ext cx="56692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EF4444"/>
                </a:solidFill>
              </a:rPr>
              <a:t>1. Maklerlar 50% Pulni Olib Qo'yadi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Katta Xarajat &amp; Firibgarlar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OTMgacha masofa noaniq  • Qidiruvga 10-15 kun ketadi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60720" y="3291840"/>
            <a:ext cx="56692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F59E0B"/>
                </a:solidFill>
              </a:rPr>
              <a:t>2. Noto'g'ri Xonadosh &amp; Janjal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1-2 Oyda Urush Boshlanadi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Uyqu va tozalik to'g'ri kelmaydi  • Doimiy ko'chib yurish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60720" y="4846320"/>
            <a:ext cx="56692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EF4444"/>
                </a:solidFill>
              </a:rPr>
              <a:t>3. Uydagi Tartibsizlik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Maishiy Boshbodoqlik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Navbatchilik yo'q  • Bozorlik va qarzlar janjali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BIZNING YECHIM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XonaDosh Bilan 2 Kunda Hal Bo'ladi</a:t>
            </a:r>
          </a:p>
          <a:p>
            <a:r>
              <a:rPr sz="1400">
                <a:solidFill>
                  <a:srgbClr val="94A3B8"/>
                </a:solidFill>
              </a:rPr>
              <a:t>Sarsonlikdan — qulay va xotirjam talabalik hayotiga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1520" y="1737360"/>
            <a:ext cx="56692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1. Topish (Marketplace)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0% Makler Komissiyasi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OTM yonidagi uylar xaritasi  • Piyoda va metro vaqti hisobi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3291840"/>
            <a:ext cx="56692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A7F3D0"/>
                </a:solidFill>
              </a:rPr>
              <a:t>2. Moslash (Smart Matching)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95% Mos Xonadosh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Uyqu, tozalik, byudjet bo'yicha moslash  • 80% kamroq nizo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4846320"/>
            <a:ext cx="5669280" cy="13716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F59E0B"/>
                </a:solidFill>
              </a:rPr>
              <a:t>3. Yashash (Coliving OS)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Uydagi Tinch Hayot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Navbatchilik jadvali  • 21 taom  • Bozorlik hisobi  • Split-bills</a:t>
            </a:r>
          </a:p>
        </p:txBody>
      </p:sp>
      <p:pic>
        <p:nvPicPr>
          <p:cNvPr id="9" name="Picture 8" descr="mat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1737360"/>
            <a:ext cx="4754880" cy="26538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RAQOBAT VA MOAT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Raqobatchilar Kim va Biz Nega Yutamiz?</a:t>
            </a:r>
          </a:p>
          <a:p>
            <a:r>
              <a:rPr sz="1400">
                <a:solidFill>
                  <a:srgbClr val="94A3B8"/>
                </a:solidFill>
              </a:rPr>
              <a:t>O'zbekiston va Markaziy Osiyo bozoridagi mutlaq ustunligimiz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1520" y="1737360"/>
            <a:ext cx="2468880" cy="4480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EF4444"/>
                </a:solidFill>
              </a:rPr>
              <a:t>❌ OLX &amp; Krisha.kz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Faqat E'lon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Maklerlar to'lib ketgan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Xonadosh tanlash yo'q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Uydan keyin ilova o'chadi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Churn: 95%+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74720" y="1737360"/>
            <a:ext cx="2468880" cy="4480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F59E0B"/>
                </a:solidFill>
              </a:rPr>
              <a:t>❌ Telegram Guruhlar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Xaos &amp; Firibgarlar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Qidiruv va xarita yo'q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Spam va firibgarlik ko'p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Xonadosh xarakteri noma'lum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Xavfsizlik 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737360"/>
            <a:ext cx="2468880" cy="4480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EF4444"/>
                </a:solidFill>
              </a:rPr>
              <a:t>❌ UyBor &amp; Maklerlar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Juda Qimmat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50% komissiya oladi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Talabalar byudjetiga to'g'ri kelmaydi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Kvartira egasi bilan aloqa yo'q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61120" y="1737360"/>
            <a:ext cx="2468880" cy="448056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🔥 XonaDosh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Yagona Ekotizim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OTM yonidan 0% komissiya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95% mos xonadosh testi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Uydan keyin HAR KUNI faol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$0 CAC (organik oqim)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RETENTION CORE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Uydan Keyin Nega Har Kuni Ochiladi?</a:t>
            </a:r>
          </a:p>
          <a:p>
            <a:r>
              <a:rPr sz="1400">
                <a:solidFill>
                  <a:srgbClr val="94A3B8"/>
                </a:solidFill>
              </a:rPr>
              <a:t>Talaba ilovani o'chirmaydi — kundalik turmushini boshqaradi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pic>
        <p:nvPicPr>
          <p:cNvPr id="6" name="Picture 5" descr="kitch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737360"/>
            <a:ext cx="4754880" cy="265388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760720" y="1737360"/>
            <a:ext cx="5669280" cy="1051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🧹 Navbatchilik Jadvali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Idish va Tozalash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7 kunga avtomatik navbat taqsimoti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60720" y="2926080"/>
            <a:ext cx="5669280" cy="1051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A7F3D0"/>
                </a:solidFill>
              </a:rPr>
              <a:t>🍲 21 Taom Sloti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Nima Ovqat Pishiramiz?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Talabalar uchun arzon retseptlar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60720" y="4114800"/>
            <a:ext cx="5669280" cy="1051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F59E0B"/>
                </a:solidFill>
              </a:rPr>
              <a:t>🛒 Bozorlik Hisobi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Chorsu Narxlari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Kishi boshiga xarajat hisoblash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60720" y="5303520"/>
            <a:ext cx="5669280" cy="1051560"/>
          </a:xfrm>
          <a:prstGeom prst="roundRect">
            <a:avLst/>
          </a:prstGeom>
          <a:solidFill>
            <a:srgbClr val="0C221A"/>
          </a:solidFill>
          <a:ln w="12700"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💰 Qarzlar &amp; Split-Bill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Kim Kimdan Qarz?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94A3B8"/>
                </a:solidFill>
              </a:rPr>
              <a:t>• Ijara va kommunal to'lovlarni teng bo'lish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BOZOR IMKONIYATI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Bozor Qanchalik Katta va Kafolatlangan?</a:t>
            </a:r>
          </a:p>
          <a:p>
            <a:r>
              <a:rPr sz="1400">
                <a:solidFill>
                  <a:srgbClr val="94A3B8"/>
                </a:solidFill>
              </a:rPr>
              <a:t>O'zbekistonda yoshlar soni har yili shiddat bilan ko'paymoqda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1520" y="1828800"/>
            <a:ext cx="3291840" cy="2194560"/>
          </a:xfrm>
          <a:prstGeom prst="roundRect">
            <a:avLst/>
          </a:prstGeom>
          <a:solidFill>
            <a:srgbClr val="0C221A"/>
          </a:solidFill>
          <a:ln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0"/>
          <a:lstStyle/>
          <a:p>
            <a:pPr algn="ctr"/>
            <a:r>
              <a:rPr b="1" sz="3800">
                <a:solidFill>
                  <a:srgbClr val="A7F3D0"/>
                </a:solidFill>
              </a:rPr>
              <a:t>1,300,000+</a:t>
            </a:r>
          </a:p>
          <a:p>
            <a:pPr algn="ctr">
              <a:spcBef>
                <a:spcPts val="200"/>
              </a:spcBef>
            </a:pPr>
            <a:r>
              <a:rPr b="1" sz="1500">
                <a:solidFill>
                  <a:srgbClr val="FFFFFF"/>
                </a:solidFill>
              </a:rPr>
              <a:t>O'zbekistonda Talabalar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94A3B8"/>
                </a:solidFill>
              </a:rPr>
              <a:t>OTMlar soni 200 tadan oshdi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828800"/>
            <a:ext cx="3291840" cy="2194560"/>
          </a:xfrm>
          <a:prstGeom prst="roundRect">
            <a:avLst/>
          </a:prstGeom>
          <a:solidFill>
            <a:srgbClr val="0C221A"/>
          </a:solidFill>
          <a:ln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0"/>
          <a:lstStyle/>
          <a:p>
            <a:pPr algn="ctr"/>
            <a:r>
              <a:rPr b="1" sz="3800">
                <a:solidFill>
                  <a:srgbClr val="10B981"/>
                </a:solidFill>
              </a:rPr>
              <a:t>70%+</a:t>
            </a:r>
          </a:p>
          <a:p>
            <a:pPr algn="ctr">
              <a:spcBef>
                <a:spcPts val="200"/>
              </a:spcBef>
            </a:pPr>
            <a:r>
              <a:rPr b="1" sz="1500">
                <a:solidFill>
                  <a:srgbClr val="FFFFFF"/>
                </a:solidFill>
              </a:rPr>
              <a:t>Ijarada Yashaydi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94A3B8"/>
                </a:solidFill>
              </a:rPr>
              <a:t>Yotoqxona o'rni 25% ga ham yetmaydi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46720" y="1828800"/>
            <a:ext cx="3291840" cy="2194560"/>
          </a:xfrm>
          <a:prstGeom prst="roundRect">
            <a:avLst/>
          </a:prstGeom>
          <a:solidFill>
            <a:srgbClr val="0C221A"/>
          </a:solidFill>
          <a:ln>
            <a:solidFill>
              <a:srgbClr val="163C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182880"/>
          <a:lstStyle/>
          <a:p>
            <a:pPr algn="ctr"/>
            <a:r>
              <a:rPr b="1" sz="3800">
                <a:solidFill>
                  <a:srgbClr val="F59E0B"/>
                </a:solidFill>
              </a:rPr>
              <a:t>$120,000,000</a:t>
            </a:r>
          </a:p>
          <a:p>
            <a:pPr algn="ctr">
              <a:spcBef>
                <a:spcPts val="200"/>
              </a:spcBef>
            </a:pPr>
            <a:r>
              <a:rPr b="1" sz="1500">
                <a:solidFill>
                  <a:srgbClr val="FFFFFF"/>
                </a:solidFill>
              </a:rPr>
              <a:t>Yillik Ijara Bozori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94A3B8"/>
                </a:solidFill>
              </a:rPr>
              <a:t>Talabalarning yillik turar-joy xarajatlari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4389120"/>
            <a:ext cx="10607040" cy="182880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Xulosa: Har Yili Avgustda 300,000+ Yangi Talaba Uy Qidiradi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Oliy ta'lim qamrovi 9% dan 42% ga chiqdi — talabalar shaharchalari to'lib ketgan.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Davlat ijara subsidiyasi beryapti, lekin platforma yo'q.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XonaDosh bu muammoni hal qiluvchi birinchi va yagona to'liq ekotizimdir.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BIZNES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Platforma Qayerdan Pul Ishlaydi?</a:t>
            </a:r>
          </a:p>
          <a:p>
            <a:r>
              <a:rPr sz="1400">
                <a:solidFill>
                  <a:srgbClr val="94A3B8"/>
                </a:solidFill>
              </a:rPr>
              <a:t>Talabalar uchun asosiy xizmatlar bepul, daromad 4 ta oqimdan keladi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1520" y="1828800"/>
            <a:ext cx="2468880" cy="448056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1. E'lonni Ko'tarish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$1 - $2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E'lonni tepaga chiqarish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Shoshilinch belgisi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VIP xonadosh qidiruvi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74720" y="1828800"/>
            <a:ext cx="2468880" cy="448056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A7F3D0"/>
                </a:solidFill>
              </a:rPr>
              <a:t>2. Uy Egalari Obunasi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$5 - $10 / oy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Tekshirilgan talabalar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2 kunda ijarachi kafolati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Talaba Karmasini ko'rish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828800"/>
            <a:ext cx="2468880" cy="448056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F59E0B"/>
                </a:solidFill>
              </a:rPr>
              <a:t>3. Bozorlik Yetkazish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5% Komissiya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Uzum Tezkor / Korzinka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Savatdan affiliate ulush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Arzon mebel va texnika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61120" y="1828800"/>
            <a:ext cx="2468880" cy="448056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10B981"/>
                </a:solidFill>
              </a:rPr>
              <a:t>4. Kvartira To'lovlari</a:t>
            </a:r>
          </a:p>
          <a:p>
            <a:pPr>
              <a:spcBef>
                <a:spcPts val="200"/>
              </a:spcBef>
            </a:pPr>
            <a:r>
              <a:rPr b="1" sz="2200">
                <a:solidFill>
                  <a:srgbClr val="FFFFFF"/>
                </a:solidFill>
              </a:rPr>
              <a:t>1% Split To'lov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Payme va Click orqali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Ijara va kommunal to'lash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• Katta pul aylanmasi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560320" cy="320040"/>
          </a:xfrm>
          <a:prstGeom prst="roundRect">
            <a:avLst/>
          </a:prstGeom>
          <a:solidFill>
            <a:srgbClr val="0C221A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sz="1100">
                <a:solidFill>
                  <a:srgbClr val="10B981"/>
                </a:solidFill>
              </a:rPr>
              <a:t>INVESTITSIYA VA JAMOA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698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2800">
                <a:solidFill>
                  <a:srgbClr val="FFFFFF"/>
                </a:solidFill>
              </a:rPr>
              <a:t>Investitsiya Taklifi: $50,000 (10% Ulush)</a:t>
            </a:r>
          </a:p>
          <a:p>
            <a:r>
              <a:rPr sz="1400">
                <a:solidFill>
                  <a:srgbClr val="94A3B8"/>
                </a:solidFill>
              </a:rPr>
              <a:t>$500,000 Post-Money Baholash  ·  12-15 Oylik Runway</a:t>
            </a:r>
          </a:p>
        </p:txBody>
      </p:sp>
      <p:pic>
        <p:nvPicPr>
          <p:cNvPr id="5" name="Picture 4" descr="xonadosh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0" y="365760"/>
            <a:ext cx="411480" cy="4114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1520" y="1828800"/>
            <a:ext cx="5120640" cy="210312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F59E0B"/>
                </a:solidFill>
              </a:rPr>
              <a:t>Mablag'lar Qayerga Sarflanadi?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🚀 45% ($22,500) — Marketing (OTM elchilari va Avgust blitz)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💻 30% ($15,000) — In-app chat, to'lovlar va server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👥 25% ($12,500) — Jamoa va kutilmagan zaxira fondi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828800"/>
            <a:ext cx="5120640" cy="2103120"/>
          </a:xfrm>
          <a:prstGeom prst="roundRect">
            <a:avLst/>
          </a:prstGeom>
          <a:solidFill>
            <a:srgbClr val="123428"/>
          </a:solidFill>
          <a:ln w="1905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/>
          <a:lstStyle/>
          <a:p>
            <a:pPr algn="ctr"/>
            <a:r>
              <a:rPr b="1" sz="1800">
                <a:solidFill>
                  <a:srgbClr val="A7F3D0"/>
                </a:solidFill>
              </a:rPr>
              <a:t>Asosiy Jamoa (Tajriba)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👑 Quvondiq Kenjaboyev — Founder &amp; CEO (Mahsulot yetakchisi)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💻 Bekmurod Ahmadov — Backend Lead (Workly, Mohirdev)</a:t>
            </a:r>
          </a:p>
          <a:p>
            <a:pPr>
              <a:spcBef>
                <a:spcPts val="400"/>
              </a:spcBef>
            </a:pPr>
            <a:r>
              <a:rPr sz="1300">
                <a:solidFill>
                  <a:srgbClr val="FFFFFF"/>
                </a:solidFill>
              </a:rPr>
              <a:t>📱 Shaxriyor Xuroyberdiyev — Mobile Lead (Uztelecom)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4206240"/>
            <a:ext cx="10607040" cy="2011680"/>
          </a:xfrm>
          <a:prstGeom prst="roundRect">
            <a:avLst/>
          </a:prstGeom>
          <a:solidFill>
            <a:srgbClr val="123428"/>
          </a:solidFill>
          <a:ln w="254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182880"/>
          <a:lstStyle/>
          <a:p>
            <a:pPr algn="ctr"/>
            <a:r>
              <a:rPr b="1" sz="2400">
                <a:solidFill>
                  <a:srgbClr val="FFFFFF"/>
                </a:solidFill>
              </a:rPr>
              <a:t>Keling, Talabalar Kelajagini Birga Quraylik!</a:t>
            </a:r>
          </a:p>
          <a:p>
            <a:pPr>
              <a:spcBef>
                <a:spcPts val="600"/>
              </a:spcBef>
            </a:pPr>
            <a:r>
              <a:rPr sz="1500">
                <a:solidFill>
                  <a:srgbClr val="A7F3D0"/>
                </a:solidFill>
              </a:rPr>
              <a:t>💬 Telegram orqali bog'lanish: @quvondiq  •  ✉️ info@honadosh.uz
🌐 Veb-sayt: honadosh.uz  •  Web Ilova: honadosh.uz/app/ (Demo: xdshot5122 / ShotTest123!)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